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2"/>
  </p:notesMasterIdLst>
  <p:handoutMasterIdLst>
    <p:handoutMasterId r:id="rId23"/>
  </p:handoutMasterIdLst>
  <p:sldIdLst>
    <p:sldId id="264" r:id="rId5"/>
    <p:sldId id="276" r:id="rId6"/>
    <p:sldId id="303" r:id="rId7"/>
    <p:sldId id="294" r:id="rId8"/>
    <p:sldId id="304" r:id="rId9"/>
    <p:sldId id="305" r:id="rId10"/>
    <p:sldId id="306" r:id="rId11"/>
    <p:sldId id="298" r:id="rId12"/>
    <p:sldId id="299" r:id="rId13"/>
    <p:sldId id="278" r:id="rId14"/>
    <p:sldId id="281" r:id="rId15"/>
    <p:sldId id="292" r:id="rId16"/>
    <p:sldId id="295" r:id="rId17"/>
    <p:sldId id="296" r:id="rId18"/>
    <p:sldId id="301" r:id="rId19"/>
    <p:sldId id="300" r:id="rId20"/>
    <p:sldId id="297" r:id="rId21"/>
  </p:sldIdLst>
  <p:sldSz cx="12188825" cy="6858000"/>
  <p:notesSz cx="6735763" cy="9866313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FC485C-6755-41E7-AF17-AB5DD6CBF9AC}" v="9" dt="2019-06-17T08:07:34.234"/>
    <p1510:client id="{204D751B-FB87-445A-93ED-EE0F3E2780DE}" v="160" dt="2022-09-06T15:59:18.889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97" autoAdjust="0"/>
    <p:restoredTop sz="94337" autoAdjust="0"/>
  </p:normalViewPr>
  <p:slideViewPr>
    <p:cSldViewPr showGuides="1">
      <p:cViewPr varScale="1">
        <p:scale>
          <a:sx n="107" d="100"/>
          <a:sy n="107" d="100"/>
        </p:scale>
        <p:origin x="480" y="11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3108"/>
        <p:guide pos="21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9/15/2025</a:t>
            </a:fld>
            <a:endParaRPr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9/15/2025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0963" y="739775"/>
            <a:ext cx="65738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2699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78952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5652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5499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7072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571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8869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2585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647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09805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480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9/15/2025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9/15/2025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9/15/2025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9/15/2025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9/15/2025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9/15/2025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9/15/2025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9/15/2025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9/15/2025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7030A0"/>
                </a:solidFill>
              </a:rPr>
              <a:t>St. Patrick's PS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121899" tIns="60949" rIns="121899" bIns="60949" rtlCol="0" anchor="t">
            <a:normAutofit/>
          </a:bodyPr>
          <a:lstStyle/>
          <a:p>
            <a:r>
              <a:rPr lang="en-US" dirty="0">
                <a:solidFill>
                  <a:srgbClr val="7030A0"/>
                </a:solidFill>
              </a:rPr>
              <a:t>P6 Curriculum </a:t>
            </a:r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914162" y="1473200"/>
            <a:ext cx="10360501" cy="5308600"/>
          </a:xfrm>
        </p:spPr>
        <p:txBody>
          <a:bodyPr vert="horz" lIns="121899" tIns="60949" rIns="121899" bIns="60949" rtlCol="0" anchor="t">
            <a:normAutofit fontScale="92500" lnSpcReduction="10000"/>
          </a:bodyPr>
          <a:lstStyle/>
          <a:p>
            <a:pPr marL="304165" indent="-304165"/>
            <a:r>
              <a:rPr lang="en-US" dirty="0"/>
              <a:t>Important Dates</a:t>
            </a:r>
          </a:p>
          <a:p>
            <a:pPr marL="304165" indent="-304165"/>
            <a:r>
              <a:rPr lang="en-US" dirty="0"/>
              <a:t>Homework Timetable &amp; Examples</a:t>
            </a:r>
          </a:p>
          <a:p>
            <a:pPr marL="304165" indent="-304165"/>
            <a:r>
              <a:rPr lang="en-US" dirty="0"/>
              <a:t>Assessment Cycle</a:t>
            </a:r>
          </a:p>
          <a:p>
            <a:pPr marL="304165" indent="-304165"/>
            <a:r>
              <a:rPr lang="en-US" dirty="0"/>
              <a:t>End of Year Report</a:t>
            </a:r>
          </a:p>
          <a:p>
            <a:pPr marL="304165" indent="-304165"/>
            <a:r>
              <a:rPr lang="en-US" dirty="0"/>
              <a:t>Literacy</a:t>
            </a:r>
          </a:p>
          <a:p>
            <a:pPr marL="304165" indent="-304165"/>
            <a:r>
              <a:rPr lang="en-US" dirty="0"/>
              <a:t>Reading</a:t>
            </a:r>
          </a:p>
          <a:p>
            <a:pPr marL="304165" indent="-304165"/>
            <a:r>
              <a:rPr lang="en-US" dirty="0"/>
              <a:t>Numeracy</a:t>
            </a:r>
          </a:p>
          <a:p>
            <a:pPr marL="304165" indent="-304165"/>
            <a:r>
              <a:rPr lang="en-US" dirty="0"/>
              <a:t>World Around Us</a:t>
            </a:r>
          </a:p>
          <a:p>
            <a:pPr marL="304165" indent="-304165"/>
            <a:r>
              <a:rPr lang="en-US" dirty="0"/>
              <a:t>P.E.</a:t>
            </a:r>
          </a:p>
          <a:p>
            <a:pPr marL="304165" indent="-304165"/>
            <a:r>
              <a:rPr lang="en-US" dirty="0"/>
              <a:t>Religion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1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FAFFB-4F10-9760-996F-BB2ACA83F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Important Dates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514D9-1C37-1DF8-5B1E-D2875A99E5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Special Assemblies: </a:t>
            </a:r>
          </a:p>
          <a:p>
            <a:pPr lvl="1"/>
            <a:r>
              <a:rPr lang="en-GB" sz="2800" dirty="0"/>
              <a:t>P6DN – Friday 14</a:t>
            </a:r>
            <a:r>
              <a:rPr lang="en-GB" sz="2800" baseline="30000" dirty="0"/>
              <a:t>th</a:t>
            </a:r>
            <a:r>
              <a:rPr lang="en-GB" sz="2800" dirty="0"/>
              <a:t> November, 9am</a:t>
            </a:r>
          </a:p>
          <a:p>
            <a:pPr lvl="1"/>
            <a:r>
              <a:rPr lang="en-GB" sz="2800" dirty="0"/>
              <a:t>P6JT – Friday 5</a:t>
            </a:r>
            <a:r>
              <a:rPr lang="en-GB" sz="2800" baseline="30000" dirty="0"/>
              <a:t>th</a:t>
            </a:r>
            <a:r>
              <a:rPr lang="en-GB" sz="2800" dirty="0"/>
              <a:t> December, 9am</a:t>
            </a:r>
          </a:p>
          <a:p>
            <a:endParaRPr lang="en-GB" sz="3200" dirty="0"/>
          </a:p>
          <a:p>
            <a:r>
              <a:rPr lang="en-GB" sz="3200" dirty="0"/>
              <a:t>Opening Mass:</a:t>
            </a:r>
          </a:p>
          <a:p>
            <a:r>
              <a:rPr lang="en-GB" sz="3200" dirty="0"/>
              <a:t>Monday 22</a:t>
            </a:r>
            <a:r>
              <a:rPr lang="en-GB" sz="3200" baseline="30000" dirty="0"/>
              <a:t>nd</a:t>
            </a:r>
            <a:r>
              <a:rPr lang="en-GB" sz="3200" dirty="0"/>
              <a:t> September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63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15736" y="233919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Homework Timetable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7006BF8-3227-15B7-6EDE-386F19FE24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774221"/>
              </p:ext>
            </p:extLst>
          </p:nvPr>
        </p:nvGraphicFramePr>
        <p:xfrm>
          <a:off x="1015735" y="1630919"/>
          <a:ext cx="10336477" cy="446508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767258">
                  <a:extLst>
                    <a:ext uri="{9D8B030D-6E8A-4147-A177-3AD203B41FA5}">
                      <a16:colId xmlns:a16="http://schemas.microsoft.com/office/drawing/2014/main" val="2899132277"/>
                    </a:ext>
                  </a:extLst>
                </a:gridCol>
                <a:gridCol w="1739042">
                  <a:extLst>
                    <a:ext uri="{9D8B030D-6E8A-4147-A177-3AD203B41FA5}">
                      <a16:colId xmlns:a16="http://schemas.microsoft.com/office/drawing/2014/main" val="2885022460"/>
                    </a:ext>
                  </a:extLst>
                </a:gridCol>
                <a:gridCol w="2089799">
                  <a:extLst>
                    <a:ext uri="{9D8B030D-6E8A-4147-A177-3AD203B41FA5}">
                      <a16:colId xmlns:a16="http://schemas.microsoft.com/office/drawing/2014/main" val="824784615"/>
                    </a:ext>
                  </a:extLst>
                </a:gridCol>
                <a:gridCol w="1870189">
                  <a:extLst>
                    <a:ext uri="{9D8B030D-6E8A-4147-A177-3AD203B41FA5}">
                      <a16:colId xmlns:a16="http://schemas.microsoft.com/office/drawing/2014/main" val="1260030917"/>
                    </a:ext>
                  </a:extLst>
                </a:gridCol>
                <a:gridCol w="1870189">
                  <a:extLst>
                    <a:ext uri="{9D8B030D-6E8A-4147-A177-3AD203B41FA5}">
                      <a16:colId xmlns:a16="http://schemas.microsoft.com/office/drawing/2014/main" val="3860014964"/>
                    </a:ext>
                  </a:extLst>
                </a:gridCol>
              </a:tblGrid>
              <a:tr h="11162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600" dirty="0">
                          <a:effectLst/>
                        </a:rPr>
                        <a:t>Monday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0" dirty="0">
                          <a:solidFill>
                            <a:schemeClr val="tx1"/>
                          </a:solidFill>
                          <a:effectLst/>
                        </a:rPr>
                        <a:t>Bug Club  </a:t>
                      </a:r>
                      <a:endParaRPr lang="en-GB" sz="1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0">
                          <a:solidFill>
                            <a:schemeClr val="tx1"/>
                          </a:solidFill>
                          <a:effectLst/>
                        </a:rPr>
                        <a:t>Spellings and Meanings</a:t>
                      </a:r>
                      <a:endParaRPr lang="en-GB" sz="10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0">
                          <a:solidFill>
                            <a:schemeClr val="tx1"/>
                          </a:solidFill>
                          <a:effectLst/>
                        </a:rPr>
                        <a:t>Mental Maths Sheet</a:t>
                      </a:r>
                      <a:endParaRPr lang="en-GB" sz="10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0" dirty="0">
                          <a:solidFill>
                            <a:schemeClr val="tx1"/>
                          </a:solidFill>
                          <a:effectLst/>
                        </a:rPr>
                        <a:t>Maths Topic Sheet</a:t>
                      </a:r>
                      <a:endParaRPr lang="en-GB" sz="1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4259645"/>
                  </a:ext>
                </a:extLst>
              </a:tr>
              <a:tr h="11162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600" dirty="0">
                          <a:solidFill>
                            <a:schemeClr val="bg1"/>
                          </a:solidFill>
                          <a:effectLst/>
                        </a:rPr>
                        <a:t>Tuesday</a:t>
                      </a:r>
                      <a:endParaRPr lang="en-GB" sz="1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</a:rPr>
                        <a:t>Bug Club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Spellings and Meanings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Mental Maths Sheet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Grammar activity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extLst>
                  <a:ext uri="{0D108BD9-81ED-4DB2-BD59-A6C34878D82A}">
                    <a16:rowId xmlns:a16="http://schemas.microsoft.com/office/drawing/2014/main" val="2423241023"/>
                  </a:ext>
                </a:extLst>
              </a:tr>
              <a:tr h="11162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600" dirty="0">
                          <a:solidFill>
                            <a:schemeClr val="bg1"/>
                          </a:solidFill>
                          <a:effectLst/>
                        </a:rPr>
                        <a:t>Wednesday</a:t>
                      </a:r>
                      <a:endParaRPr lang="en-GB" sz="1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Bug Club 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Spellings and Meanings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Mental Maths Sheet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Maths Topic Sheet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extLst>
                  <a:ext uri="{0D108BD9-81ED-4DB2-BD59-A6C34878D82A}">
                    <a16:rowId xmlns:a16="http://schemas.microsoft.com/office/drawing/2014/main" val="3754067155"/>
                  </a:ext>
                </a:extLst>
              </a:tr>
              <a:tr h="11162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600" dirty="0">
                          <a:solidFill>
                            <a:schemeClr val="bg1"/>
                          </a:solidFill>
                          <a:effectLst/>
                        </a:rPr>
                        <a:t>Thursday</a:t>
                      </a:r>
                      <a:endParaRPr lang="en-GB" sz="1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Bug Club 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Spellings and Meanings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>
                          <a:effectLst/>
                        </a:rPr>
                        <a:t>Mental Maths Sheet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dirty="0">
                          <a:effectLst/>
                        </a:rPr>
                        <a:t>Comprehension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63" marR="63863" marT="0" marB="0"/>
                </a:tc>
                <a:extLst>
                  <a:ext uri="{0D108BD9-81ED-4DB2-BD59-A6C34878D82A}">
                    <a16:rowId xmlns:a16="http://schemas.microsoft.com/office/drawing/2014/main" val="34649394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729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4CD258-901C-AE12-39F9-CE4DB4BDFF6D}"/>
              </a:ext>
            </a:extLst>
          </p:cNvPr>
          <p:cNvSpPr txBox="1"/>
          <p:nvPr/>
        </p:nvSpPr>
        <p:spPr>
          <a:xfrm>
            <a:off x="1217612" y="457200"/>
            <a:ext cx="967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Examples of Homework</a:t>
            </a:r>
          </a:p>
        </p:txBody>
      </p:sp>
      <p:pic>
        <p:nvPicPr>
          <p:cNvPr id="4" name="Picture 3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D6F6A0D9-BE7A-9155-BE50-26E1AE3DE3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03" y="1452297"/>
            <a:ext cx="3810000" cy="5080000"/>
          </a:xfrm>
          <a:prstGeom prst="rect">
            <a:avLst/>
          </a:prstGeom>
        </p:spPr>
      </p:pic>
      <p:pic>
        <p:nvPicPr>
          <p:cNvPr id="6" name="Picture 5" descr="A piece of paper with writing on it&#10;&#10;Description automatically generated">
            <a:extLst>
              <a:ext uri="{FF2B5EF4-FFF2-40B4-BE49-F238E27FC236}">
                <a16:creationId xmlns:a16="http://schemas.microsoft.com/office/drawing/2014/main" id="{C097785D-83A2-926B-8649-56944C0E6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6103" y="1452297"/>
            <a:ext cx="3810000" cy="5080000"/>
          </a:xfrm>
          <a:prstGeom prst="rect">
            <a:avLst/>
          </a:prstGeom>
        </p:spPr>
      </p:pic>
      <p:pic>
        <p:nvPicPr>
          <p:cNvPr id="8" name="Picture 7" descr="A notebook with writing on it&#10;&#10;Description automatically generated">
            <a:extLst>
              <a:ext uri="{FF2B5EF4-FFF2-40B4-BE49-F238E27FC236}">
                <a16:creationId xmlns:a16="http://schemas.microsoft.com/office/drawing/2014/main" id="{F29219E2-2D62-A92B-5F0F-99D348B99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0812" y="1452297"/>
            <a:ext cx="38100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37A440-8309-D584-98D6-F3D9D25B2532}"/>
              </a:ext>
            </a:extLst>
          </p:cNvPr>
          <p:cNvSpPr txBox="1"/>
          <p:nvPr/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latin typeface="+mj-lt"/>
                <a:ea typeface="+mj-ea"/>
                <a:cs typeface="+mj-cs"/>
              </a:rPr>
              <a:t>Assessment Cycle – Term 1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694DD48-1902-D1CA-653F-260592DB21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1713698"/>
              </p:ext>
            </p:extLst>
          </p:nvPr>
        </p:nvGraphicFramePr>
        <p:xfrm>
          <a:off x="1141661" y="1752600"/>
          <a:ext cx="10157354" cy="4495800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3495607">
                  <a:extLst>
                    <a:ext uri="{9D8B030D-6E8A-4147-A177-3AD203B41FA5}">
                      <a16:colId xmlns:a16="http://schemas.microsoft.com/office/drawing/2014/main" val="1221320573"/>
                    </a:ext>
                  </a:extLst>
                </a:gridCol>
                <a:gridCol w="6661747">
                  <a:extLst>
                    <a:ext uri="{9D8B030D-6E8A-4147-A177-3AD203B41FA5}">
                      <a16:colId xmlns:a16="http://schemas.microsoft.com/office/drawing/2014/main" val="2244987695"/>
                    </a:ext>
                  </a:extLst>
                </a:gridCol>
              </a:tblGrid>
              <a:tr h="10111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100" dirty="0">
                          <a:effectLst/>
                        </a:rPr>
                        <a:t>September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08" marR="128108" marT="0" marB="0"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100" b="0" kern="100" dirty="0">
                          <a:effectLst/>
                        </a:rPr>
                        <a:t>NGST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100" b="0" kern="100" dirty="0">
                          <a:effectLst/>
                        </a:rPr>
                        <a:t>NGRT</a:t>
                      </a:r>
                      <a:endParaRPr lang="en-GB" sz="21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08" marR="128108" marT="0" marB="0"/>
                </a:tc>
                <a:extLst>
                  <a:ext uri="{0D108BD9-81ED-4DB2-BD59-A6C34878D82A}">
                    <a16:rowId xmlns:a16="http://schemas.microsoft.com/office/drawing/2014/main" val="1429803693"/>
                  </a:ext>
                </a:extLst>
              </a:tr>
              <a:tr h="1381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100">
                          <a:effectLst/>
                        </a:rPr>
                        <a:t>October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08" marR="128108" marT="0" marB="0"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100" kern="100" dirty="0">
                          <a:effectLst/>
                        </a:rPr>
                        <a:t>Progress &amp; Assess Comprehension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100" kern="100" dirty="0">
                          <a:effectLst/>
                        </a:rPr>
                        <a:t>CEFR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08" marR="128108" marT="0" marB="0"/>
                </a:tc>
                <a:extLst>
                  <a:ext uri="{0D108BD9-81ED-4DB2-BD59-A6C34878D82A}">
                    <a16:rowId xmlns:a16="http://schemas.microsoft.com/office/drawing/2014/main" val="4201431941"/>
                  </a:ext>
                </a:extLst>
              </a:tr>
              <a:tr h="21026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100" kern="100">
                          <a:effectLst/>
                        </a:rPr>
                        <a:t>November</a:t>
                      </a:r>
                      <a:endParaRPr lang="en-GB" sz="2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08" marR="128108" marT="0" marB="0"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100" kern="100" dirty="0">
                          <a:effectLst/>
                        </a:rPr>
                        <a:t>Numeracy - Arithmetic &amp; Reasoning Assessment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100" kern="100" dirty="0">
                          <a:effectLst/>
                        </a:rPr>
                        <a:t>ICT Assessment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100" kern="100" dirty="0">
                          <a:effectLst/>
                        </a:rPr>
                        <a:t>Writing Assessment</a:t>
                      </a:r>
                      <a:endParaRPr lang="en-GB" sz="2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8108" marR="128108" marT="0" marB="0"/>
                </a:tc>
                <a:extLst>
                  <a:ext uri="{0D108BD9-81ED-4DB2-BD59-A6C34878D82A}">
                    <a16:rowId xmlns:a16="http://schemas.microsoft.com/office/drawing/2014/main" val="2469551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672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1A4D3-C0EC-591D-C4CA-ED8F8D05B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88825" cy="914400"/>
          </a:xfrm>
        </p:spPr>
        <p:txBody>
          <a:bodyPr anchor="b">
            <a:normAutofit/>
          </a:bodyPr>
          <a:lstStyle/>
          <a:p>
            <a:r>
              <a:rPr lang="en-GB" b="1" dirty="0"/>
              <a:t>End of Year Report – Standardised Scores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3360312-4E3B-6514-BB82-1990645B81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774879"/>
              </p:ext>
            </p:extLst>
          </p:nvPr>
        </p:nvGraphicFramePr>
        <p:xfrm>
          <a:off x="1015734" y="2850306"/>
          <a:ext cx="10157356" cy="3829113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>
                    <a:lumMod val="95000"/>
                  </a:schemeClr>
                </a:solidFill>
                <a:tableStyleId>{69012ECD-51FC-41F1-AA8D-1B2483CD663E}</a:tableStyleId>
              </a:tblPr>
              <a:tblGrid>
                <a:gridCol w="1944181">
                  <a:extLst>
                    <a:ext uri="{9D8B030D-6E8A-4147-A177-3AD203B41FA5}">
                      <a16:colId xmlns:a16="http://schemas.microsoft.com/office/drawing/2014/main" val="2915574528"/>
                    </a:ext>
                  </a:extLst>
                </a:gridCol>
                <a:gridCol w="1543911">
                  <a:extLst>
                    <a:ext uri="{9D8B030D-6E8A-4147-A177-3AD203B41FA5}">
                      <a16:colId xmlns:a16="http://schemas.microsoft.com/office/drawing/2014/main" val="156557130"/>
                    </a:ext>
                  </a:extLst>
                </a:gridCol>
                <a:gridCol w="2523102">
                  <a:extLst>
                    <a:ext uri="{9D8B030D-6E8A-4147-A177-3AD203B41FA5}">
                      <a16:colId xmlns:a16="http://schemas.microsoft.com/office/drawing/2014/main" val="1892519607"/>
                    </a:ext>
                  </a:extLst>
                </a:gridCol>
                <a:gridCol w="2233641">
                  <a:extLst>
                    <a:ext uri="{9D8B030D-6E8A-4147-A177-3AD203B41FA5}">
                      <a16:colId xmlns:a16="http://schemas.microsoft.com/office/drawing/2014/main" val="975922314"/>
                    </a:ext>
                  </a:extLst>
                </a:gridCol>
                <a:gridCol w="1912521">
                  <a:extLst>
                    <a:ext uri="{9D8B030D-6E8A-4147-A177-3AD203B41FA5}">
                      <a16:colId xmlns:a16="http://schemas.microsoft.com/office/drawing/2014/main" val="2930472439"/>
                    </a:ext>
                  </a:extLst>
                </a:gridCol>
              </a:tblGrid>
              <a:tr h="7069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300" b="1" cap="none" spc="0" dirty="0">
                          <a:solidFill>
                            <a:schemeClr val="tx1"/>
                          </a:solidFill>
                          <a:effectLst/>
                        </a:rPr>
                        <a:t>Description</a:t>
                      </a:r>
                      <a:endParaRPr lang="en-GB" sz="230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</a:rPr>
                        <a:t>Very low</a:t>
                      </a:r>
                      <a:endParaRPr lang="en-GB" sz="18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</a:rPr>
                        <a:t>Score of 73 and below</a:t>
                      </a:r>
                      <a:endParaRPr lang="en-GB" sz="18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300" b="1" cap="none" spc="0" dirty="0">
                          <a:solidFill>
                            <a:schemeClr val="tx1"/>
                          </a:solidFill>
                          <a:effectLst/>
                        </a:rPr>
                        <a:t>Achievement </a:t>
                      </a:r>
                      <a:endParaRPr lang="en-GB" sz="230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0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7111678"/>
                  </a:ext>
                </a:extLst>
              </a:tr>
              <a:tr h="76458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1180" marR="97693" marT="26051" marB="195386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  <a:effectLst/>
                        </a:rPr>
                        <a:t>Below average</a:t>
                      </a:r>
                      <a:endParaRPr lang="en-GB" sz="17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Score of 74-88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7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Lower than expected </a:t>
                      </a:r>
                      <a:endParaRPr lang="en-GB" sz="20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 anchor="b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3966474"/>
                  </a:ext>
                </a:extLst>
              </a:tr>
              <a:tr h="4488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170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  <a:effectLst/>
                        </a:rPr>
                        <a:t>average</a:t>
                      </a:r>
                      <a:endParaRPr lang="en-GB" sz="17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89-111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Expected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081151"/>
                  </a:ext>
                </a:extLst>
              </a:tr>
              <a:tr h="6781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170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  <a:effectLst/>
                        </a:rPr>
                        <a:t>Above average</a:t>
                      </a:r>
                      <a:endParaRPr lang="en-GB" sz="17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Score of 112-126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Above expected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1775352"/>
                  </a:ext>
                </a:extLst>
              </a:tr>
              <a:tr h="6781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b="1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700" b="1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>
                          <a:solidFill>
                            <a:schemeClr val="tx1"/>
                          </a:solidFill>
                          <a:effectLst/>
                        </a:rPr>
                        <a:t>Very high</a:t>
                      </a:r>
                      <a:endParaRPr lang="en-GB" sz="17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Score of 127 and above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70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7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180" marR="97693" marT="26051" marB="19538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67371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ADC988C-16F4-3BF8-A24E-6459A2BFFA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581911"/>
              </p:ext>
            </p:extLst>
          </p:nvPr>
        </p:nvGraphicFramePr>
        <p:xfrm>
          <a:off x="1015734" y="914400"/>
          <a:ext cx="10157356" cy="1935906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2539339">
                  <a:extLst>
                    <a:ext uri="{9D8B030D-6E8A-4147-A177-3AD203B41FA5}">
                      <a16:colId xmlns:a16="http://schemas.microsoft.com/office/drawing/2014/main" val="2610090306"/>
                    </a:ext>
                  </a:extLst>
                </a:gridCol>
                <a:gridCol w="2539339">
                  <a:extLst>
                    <a:ext uri="{9D8B030D-6E8A-4147-A177-3AD203B41FA5}">
                      <a16:colId xmlns:a16="http://schemas.microsoft.com/office/drawing/2014/main" val="3344872331"/>
                    </a:ext>
                  </a:extLst>
                </a:gridCol>
                <a:gridCol w="2539339">
                  <a:extLst>
                    <a:ext uri="{9D8B030D-6E8A-4147-A177-3AD203B41FA5}">
                      <a16:colId xmlns:a16="http://schemas.microsoft.com/office/drawing/2014/main" val="2800228334"/>
                    </a:ext>
                  </a:extLst>
                </a:gridCol>
                <a:gridCol w="2539339">
                  <a:extLst>
                    <a:ext uri="{9D8B030D-6E8A-4147-A177-3AD203B41FA5}">
                      <a16:colId xmlns:a16="http://schemas.microsoft.com/office/drawing/2014/main" val="770609470"/>
                    </a:ext>
                  </a:extLst>
                </a:gridCol>
              </a:tblGrid>
              <a:tr h="6525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Standardised Test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Standardised Score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Description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Achievement in relation to ability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8946455"/>
                  </a:ext>
                </a:extLst>
              </a:tr>
              <a:tr h="315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Progress Test in English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101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Average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Expected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654654"/>
                  </a:ext>
                </a:extLst>
              </a:tr>
              <a:tr h="315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Progress Test in Maths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95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Average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Above Expected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9169121"/>
                  </a:ext>
                </a:extLst>
              </a:tr>
              <a:tr h="6525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New Group Reading Test C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104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Average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Expected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46930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813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US" dirty="0"/>
              <a:t>Literacy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The magic number is 20</a:t>
            </a:r>
          </a:p>
          <a:p>
            <a:r>
              <a:rPr lang="en-GB" dirty="0"/>
              <a:t>Bug Club </a:t>
            </a:r>
          </a:p>
          <a:p>
            <a:r>
              <a:rPr lang="en-GB" dirty="0"/>
              <a:t>Library</a:t>
            </a:r>
          </a:p>
          <a:p>
            <a:r>
              <a:rPr lang="en-GB" dirty="0"/>
              <a:t>Literacy Shed 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4813" y="78463"/>
            <a:ext cx="4572000" cy="38832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8591" y="3919071"/>
            <a:ext cx="2819400" cy="277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73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24CA656-3BBD-275E-92C1-A1EF9B31DAC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23445" t="23688" r="9186" b="10985"/>
          <a:stretch/>
        </p:blipFill>
        <p:spPr>
          <a:xfrm>
            <a:off x="328612" y="332510"/>
            <a:ext cx="11544299" cy="6296890"/>
          </a:xfrm>
        </p:spPr>
      </p:pic>
    </p:spTree>
    <p:extLst>
      <p:ext uri="{BB962C8B-B14F-4D97-AF65-F5344CB8AC3E}">
        <p14:creationId xmlns:p14="http://schemas.microsoft.com/office/powerpoint/2010/main" val="128418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143000"/>
          </a:xfrm>
        </p:spPr>
        <p:txBody>
          <a:bodyPr anchor="b">
            <a:normAutofit/>
          </a:bodyPr>
          <a:lstStyle/>
          <a:p>
            <a:r>
              <a:rPr lang="en-US" dirty="0"/>
              <a:t>Numeracy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547661-FE0B-42B1-AE0D-C6AB2D7B6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9914" y="1219200"/>
            <a:ext cx="7734298" cy="5562600"/>
          </a:xfrm>
        </p:spPr>
        <p:txBody>
          <a:bodyPr>
            <a:normAutofit fontScale="925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  <a:latin typeface="Google Sans"/>
              </a:rPr>
              <a:t>Power Up: </a:t>
            </a:r>
            <a:r>
              <a:rPr lang="en-GB" sz="3200" b="0" i="0" dirty="0">
                <a:effectLst/>
                <a:latin typeface="Google Sans"/>
              </a:rPr>
              <a:t>Warm Up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  <a:latin typeface="Google Sans"/>
              </a:rPr>
              <a:t>Discover: </a:t>
            </a:r>
            <a:r>
              <a:rPr lang="en-GB" sz="3200" b="0" i="0" dirty="0">
                <a:effectLst/>
                <a:latin typeface="Google Sans"/>
              </a:rPr>
              <a:t>Relating problems to the real world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  <a:latin typeface="Google Sans"/>
              </a:rPr>
              <a:t>Share: </a:t>
            </a:r>
            <a:r>
              <a:rPr lang="en-GB" sz="3200" b="0" i="0" dirty="0">
                <a:effectLst/>
                <a:latin typeface="Google Sans"/>
              </a:rPr>
              <a:t>Discuss &amp; Explain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  <a:latin typeface="Google Sans"/>
              </a:rPr>
              <a:t>Think Together: </a:t>
            </a:r>
            <a:r>
              <a:rPr lang="en-GB" sz="3200" b="0" i="0" dirty="0">
                <a:effectLst/>
                <a:latin typeface="Google Sans"/>
              </a:rPr>
              <a:t>Paired &amp; Group Work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  <a:latin typeface="Google Sans"/>
              </a:rPr>
              <a:t>Practice: </a:t>
            </a:r>
            <a:r>
              <a:rPr lang="en-GB" sz="3200" b="0" i="0" dirty="0">
                <a:effectLst/>
                <a:latin typeface="Google Sans"/>
              </a:rPr>
              <a:t>Independent Work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600" b="1" i="0" dirty="0">
                <a:effectLst/>
                <a:latin typeface="Google Sans"/>
              </a:rPr>
              <a:t>Challenge and Reflect: </a:t>
            </a:r>
            <a:r>
              <a:rPr lang="en-GB" sz="3200" b="0" i="0" dirty="0">
                <a:effectLst/>
                <a:latin typeface="Google Sans"/>
              </a:rPr>
              <a:t>Lessons conclude with a challenge question and an opportunity for students to reflect on their learning</a:t>
            </a:r>
          </a:p>
          <a:p>
            <a:endParaRPr lang="en-GB" dirty="0"/>
          </a:p>
        </p:txBody>
      </p:sp>
      <p:pic>
        <p:nvPicPr>
          <p:cNvPr id="4098" name="Picture 2" descr="Power Maths | Primary Curriculum">
            <a:extLst>
              <a:ext uri="{FF2B5EF4-FFF2-40B4-BE49-F238E27FC236}">
                <a16:creationId xmlns:a16="http://schemas.microsoft.com/office/drawing/2014/main" id="{3B8139BB-0810-A8F5-21E2-F2BAFAC0E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612" y="533400"/>
            <a:ext cx="3162300" cy="316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181338"/>
          </a:xfrm>
        </p:spPr>
        <p:txBody>
          <a:bodyPr/>
          <a:lstStyle/>
          <a:p>
            <a:pPr algn="ctr"/>
            <a:r>
              <a:rPr lang="en-US" dirty="0"/>
              <a:t>Examples of Calculations</a:t>
            </a:r>
          </a:p>
        </p:txBody>
      </p:sp>
      <p:pic>
        <p:nvPicPr>
          <p:cNvPr id="3074" name="Picture 2" descr="Forestdale Primary School - Mathematics">
            <a:extLst>
              <a:ext uri="{FF2B5EF4-FFF2-40B4-BE49-F238E27FC236}">
                <a16:creationId xmlns:a16="http://schemas.microsoft.com/office/drawing/2014/main" id="{65B4D92A-2029-4887-5D68-E7815BDEA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2" y="1257538"/>
            <a:ext cx="10972800" cy="560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20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 txBox="1">
            <a:spLocks/>
          </p:cNvSpPr>
          <p:nvPr/>
        </p:nvSpPr>
        <p:spPr>
          <a:xfrm>
            <a:off x="684212" y="2286000"/>
            <a:ext cx="5715000" cy="512064"/>
          </a:xfrm>
          <a:prstGeom prst="rect">
            <a:avLst/>
          </a:prstGeom>
        </p:spPr>
        <p:txBody>
          <a:bodyPr/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Traders and Raiders </a:t>
            </a:r>
            <a:r>
              <a:rPr lang="en-US" dirty="0"/>
              <a:t>– The Vikings </a:t>
            </a:r>
          </a:p>
        </p:txBody>
      </p:sp>
      <p:pic>
        <p:nvPicPr>
          <p:cNvPr id="1026" name="Picture 2" descr="The World Around Us | CC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2" y="336132"/>
            <a:ext cx="9525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5"/>
          <p:cNvSpPr txBox="1">
            <a:spLocks/>
          </p:cNvSpPr>
          <p:nvPr/>
        </p:nvSpPr>
        <p:spPr>
          <a:xfrm>
            <a:off x="684212" y="3048000"/>
            <a:ext cx="5029200" cy="512064"/>
          </a:xfrm>
          <a:prstGeom prst="rect">
            <a:avLst/>
          </a:prstGeom>
        </p:spPr>
        <p:txBody>
          <a:bodyPr/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Impact </a:t>
            </a:r>
            <a:r>
              <a:rPr lang="en-US" dirty="0"/>
              <a:t>- Rainforest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15736" y="233919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World Around Us</a:t>
            </a:r>
          </a:p>
        </p:txBody>
      </p:sp>
      <p:sp>
        <p:nvSpPr>
          <p:cNvPr id="9" name="Text Placeholder 5"/>
          <p:cNvSpPr txBox="1">
            <a:spLocks/>
          </p:cNvSpPr>
          <p:nvPr/>
        </p:nvSpPr>
        <p:spPr>
          <a:xfrm>
            <a:off x="684212" y="3814482"/>
            <a:ext cx="5486400" cy="512064"/>
          </a:xfrm>
          <a:prstGeom prst="rect">
            <a:avLst/>
          </a:prstGeom>
        </p:spPr>
        <p:txBody>
          <a:bodyPr/>
          <a:lstStyle>
            <a:lvl1pPr marL="304747" indent="-304747" algn="l" defTabSz="1218987" rtl="0" eaLnBrk="1" latinLnBrk="0" hangingPunct="1">
              <a:lnSpc>
                <a:spcPct val="95000"/>
              </a:lnSpc>
              <a:spcBef>
                <a:spcPts val="1866"/>
              </a:spcBef>
              <a:buSzPct val="10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392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58037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1328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10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37973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6461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91264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78859" indent="-304747" algn="l" defTabSz="1218987" rtl="0" eaLnBrk="1" latinLnBrk="0" hangingPunct="1">
              <a:lnSpc>
                <a:spcPct val="95000"/>
              </a:lnSpc>
              <a:spcBef>
                <a:spcPts val="1066"/>
              </a:spcBef>
              <a:buSzPct val="90000"/>
              <a:buFont typeface="Century Gothic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Flight </a:t>
            </a:r>
            <a:r>
              <a:rPr lang="en-US" dirty="0"/>
              <a:t>– Let Go, Let Fly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42212" y="2209800"/>
            <a:ext cx="4267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Curriculum Focus</a:t>
            </a:r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 fun and collective approach to learning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Research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Presentation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Practical Learning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STEAM Projects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Who Am I?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PDMU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Self - Development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845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ocklington C.E. Infant School - Physical Educ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2" y="1676400"/>
            <a:ext cx="9759458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08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ccess to Grow in Love resou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212" y="381000"/>
            <a:ext cx="5981700" cy="59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376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15736" y="233919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>
            <a:lvl1pPr algn="l" defTabSz="1218987" rtl="0" eaLnBrk="1" latinLnBrk="0" hangingPunct="1">
              <a:lnSpc>
                <a:spcPct val="85000"/>
              </a:lnSpc>
              <a:spcBef>
                <a:spcPct val="0"/>
              </a:spcBef>
              <a:buNone/>
              <a:tabLst/>
              <a:defRPr sz="4400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/>
              <a:t>Special Assemblies </a:t>
            </a:r>
          </a:p>
        </p:txBody>
      </p:sp>
      <p:sp>
        <p:nvSpPr>
          <p:cNvPr id="2" name="Rectangle 1"/>
          <p:cNvSpPr/>
          <p:nvPr/>
        </p:nvSpPr>
        <p:spPr>
          <a:xfrm>
            <a:off x="1015736" y="2209800"/>
            <a:ext cx="10031676" cy="967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P6DN –Friday 14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@9 am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P6JT – Friday 5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December @ 9 am </a:t>
            </a:r>
          </a:p>
        </p:txBody>
      </p:sp>
    </p:spTree>
    <p:extLst>
      <p:ext uri="{BB962C8B-B14F-4D97-AF65-F5344CB8AC3E}">
        <p14:creationId xmlns:p14="http://schemas.microsoft.com/office/powerpoint/2010/main" val="340880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572CD-CC7F-C5B7-CD71-86BC30A4F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Mass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C42FCF-FB2C-1256-BAD4-EBE6A0DE5937}"/>
              </a:ext>
            </a:extLst>
          </p:cNvPr>
          <p:cNvSpPr txBox="1"/>
          <p:nvPr/>
        </p:nvSpPr>
        <p:spPr>
          <a:xfrm>
            <a:off x="1117309" y="3021519"/>
            <a:ext cx="10539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At St. Patrick’s Chapel with Fr. Francis O’Brien.</a:t>
            </a:r>
          </a:p>
        </p:txBody>
      </p:sp>
    </p:spTree>
    <p:extLst>
      <p:ext uri="{BB962C8B-B14F-4D97-AF65-F5344CB8AC3E}">
        <p14:creationId xmlns:p14="http://schemas.microsoft.com/office/powerpoint/2010/main" val="201611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6612" y="838200"/>
            <a:ext cx="108966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/>
              <a:t>Thank You For Attending!</a:t>
            </a:r>
          </a:p>
        </p:txBody>
      </p:sp>
    </p:spTree>
    <p:extLst>
      <p:ext uri="{BB962C8B-B14F-4D97-AF65-F5344CB8AC3E}">
        <p14:creationId xmlns:p14="http://schemas.microsoft.com/office/powerpoint/2010/main" val="397577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7f9b5e87859ce6d7eedbdc6e4e4205c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5e0075ee7624d6a846e01eb6183742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Status xmlns="71af3243-3dd4-4a8d-8c0d-dd76da1f02a5">Not started</Status>
  </documentManagement>
</p:properties>
</file>

<file path=customXml/itemProps1.xml><?xml version="1.0" encoding="utf-8"?>
<ds:datastoreItem xmlns:ds="http://schemas.openxmlformats.org/officeDocument/2006/customXml" ds:itemID="{EF4F8AD8-F3E1-484E-A8DF-628412F9F7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3FEDD63-1D7E-4C58-AC87-FD283D97AD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94D43E-AB81-4FB8-ABAF-0DE688D065EC}">
  <ds:schemaRefs>
    <ds:schemaRef ds:uri="http://purl.org/dc/terms/"/>
    <ds:schemaRef ds:uri="http://schemas.openxmlformats.org/package/2006/metadata/core-properties"/>
    <ds:schemaRef ds:uri="16c05727-aa75-4e4a-9b5f-8a80a1165891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71af3243-3dd4-4a8d-8c0d-dd76da1f02a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TF02787940</Template>
  <TotalTime>454</TotalTime>
  <Words>363</Words>
  <Application>Microsoft Office PowerPoint</Application>
  <PresentationFormat>Custom</PresentationFormat>
  <Paragraphs>137</Paragraphs>
  <Slides>17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Arial</vt:lpstr>
      <vt:lpstr>Calibri</vt:lpstr>
      <vt:lpstr>Century Gothic</vt:lpstr>
      <vt:lpstr>Google Sans</vt:lpstr>
      <vt:lpstr>Books 16x9</vt:lpstr>
      <vt:lpstr>St. Patrick's PS</vt:lpstr>
      <vt:lpstr>Overview</vt:lpstr>
      <vt:lpstr>Important Dates</vt:lpstr>
      <vt:lpstr>PowerPoint Presentation</vt:lpstr>
      <vt:lpstr>PowerPoint Presentation</vt:lpstr>
      <vt:lpstr>PowerPoint Presentation</vt:lpstr>
      <vt:lpstr>End of Year Report – Standardised Scores</vt:lpstr>
      <vt:lpstr>Literacy </vt:lpstr>
      <vt:lpstr>PowerPoint Presentation</vt:lpstr>
      <vt:lpstr>Numeracy</vt:lpstr>
      <vt:lpstr>Examples of Calculations</vt:lpstr>
      <vt:lpstr>PowerPoint Presentation</vt:lpstr>
      <vt:lpstr>PowerPoint Presentation</vt:lpstr>
      <vt:lpstr>PowerPoint Presentation</vt:lpstr>
      <vt:lpstr>PowerPoint Presentation</vt:lpstr>
      <vt:lpstr>Mass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J Tohill</dc:creator>
  <cp:lastModifiedBy>J Tohill</cp:lastModifiedBy>
  <cp:revision>58</cp:revision>
  <cp:lastPrinted>2022-09-15T10:35:48Z</cp:lastPrinted>
  <dcterms:created xsi:type="dcterms:W3CDTF">2022-09-06T15:52:57Z</dcterms:created>
  <dcterms:modified xsi:type="dcterms:W3CDTF">2025-09-15T15:14:30Z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SIP_Label_f42aa342-8706-4288-bd11-ebb85995028c_Enabled">
    <vt:lpwstr>True</vt:lpwstr>
  </property>
  <property fmtid="{D5CDD505-2E9C-101B-9397-08002B2CF9AE}" pid="4" name="MSIP_Label_f42aa342-8706-4288-bd11-ebb85995028c_SiteId">
    <vt:lpwstr>72f988bf-86f1-41af-91ab-2d7cd011db47</vt:lpwstr>
  </property>
  <property fmtid="{D5CDD505-2E9C-101B-9397-08002B2CF9AE}" pid="5" name="MSIP_Label_f42aa342-8706-4288-bd11-ebb85995028c_Owner">
    <vt:lpwstr>v-abdarl@microsoft.com</vt:lpwstr>
  </property>
  <property fmtid="{D5CDD505-2E9C-101B-9397-08002B2CF9AE}" pid="6" name="MSIP_Label_f42aa342-8706-4288-bd11-ebb85995028c_SetDate">
    <vt:lpwstr>2019-09-16T23:44:02.0089074Z</vt:lpwstr>
  </property>
  <property fmtid="{D5CDD505-2E9C-101B-9397-08002B2CF9AE}" pid="7" name="MSIP_Label_f42aa342-8706-4288-bd11-ebb85995028c_Name">
    <vt:lpwstr>General</vt:lpwstr>
  </property>
  <property fmtid="{D5CDD505-2E9C-101B-9397-08002B2CF9AE}" pid="8" name="MSIP_Label_f42aa342-8706-4288-bd11-ebb85995028c_Application">
    <vt:lpwstr>Microsoft Azure Information Protection</vt:lpwstr>
  </property>
  <property fmtid="{D5CDD505-2E9C-101B-9397-08002B2CF9AE}" pid="9" name="MSIP_Label_f42aa342-8706-4288-bd11-ebb85995028c_ActionId">
    <vt:lpwstr>2d19bc52-4444-412e-a45d-9523bacc97a6</vt:lpwstr>
  </property>
  <property fmtid="{D5CDD505-2E9C-101B-9397-08002B2CF9AE}" pid="10" name="MSIP_Label_f42aa342-8706-4288-bd11-ebb85995028c_Extended_MSFT_Method">
    <vt:lpwstr>Automatic</vt:lpwstr>
  </property>
  <property fmtid="{D5CDD505-2E9C-101B-9397-08002B2CF9AE}" pid="11" name="Sensitivity">
    <vt:lpwstr>General</vt:lpwstr>
  </property>
</Properties>
</file>